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imes New Roman Bold" charset="1" panose="02030802070405020303"/>
      <p:regular r:id="rId21"/>
    </p:embeddedFont>
    <p:embeddedFont>
      <p:font typeface="TT Hoves Bold" charset="1" panose="02000003020000060003"/>
      <p:regular r:id="rId22"/>
    </p:embeddedFont>
    <p:embeddedFont>
      <p:font typeface="TT Firs Neue" charset="1" panose="02000503030000020004"/>
      <p:regular r:id="rId23"/>
    </p:embeddedFont>
    <p:embeddedFont>
      <p:font typeface="Canva Sans Bold" charset="1" panose="020B0803030501040103"/>
      <p:regular r:id="rId24"/>
    </p:embeddedFont>
    <p:embeddedFont>
      <p:font typeface="Times New Roman" charset="1" panose="02030502070405020303"/>
      <p:regular r:id="rId25"/>
    </p:embeddedFont>
    <p:embeddedFont>
      <p:font typeface="TT Firs Neue Bold" charset="1" panose="0200080303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Relationship Id="rId8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Relationship Id="rId8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6.png" Type="http://schemas.openxmlformats.org/officeDocument/2006/relationships/image"/><Relationship Id="rId8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90321" y="1181262"/>
            <a:ext cx="6668979" cy="7924476"/>
          </a:xfrm>
          <a:custGeom>
            <a:avLst/>
            <a:gdLst/>
            <a:ahLst/>
            <a:cxnLst/>
            <a:rect r="r" b="b" t="t" l="l"/>
            <a:pathLst>
              <a:path h="7924476" w="6668979">
                <a:moveTo>
                  <a:pt x="0" y="0"/>
                </a:moveTo>
                <a:lnTo>
                  <a:pt x="6668979" y="0"/>
                </a:lnTo>
                <a:lnTo>
                  <a:pt x="6668979" y="7924476"/>
                </a:lnTo>
                <a:lnTo>
                  <a:pt x="0" y="7924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4805" y="1622669"/>
            <a:ext cx="2436514" cy="2639556"/>
          </a:xfrm>
          <a:custGeom>
            <a:avLst/>
            <a:gdLst/>
            <a:ahLst/>
            <a:cxnLst/>
            <a:rect r="r" b="b" t="t" l="l"/>
            <a:pathLst>
              <a:path h="2639556" w="2436514">
                <a:moveTo>
                  <a:pt x="0" y="0"/>
                </a:moveTo>
                <a:lnTo>
                  <a:pt x="2436514" y="0"/>
                </a:lnTo>
                <a:lnTo>
                  <a:pt x="2436514" y="2639556"/>
                </a:lnTo>
                <a:lnTo>
                  <a:pt x="0" y="263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69399" y="5849433"/>
            <a:ext cx="3266551" cy="3256305"/>
          </a:xfrm>
          <a:custGeom>
            <a:avLst/>
            <a:gdLst/>
            <a:ahLst/>
            <a:cxnLst/>
            <a:rect r="r" b="b" t="t" l="l"/>
            <a:pathLst>
              <a:path h="3256305" w="3266551">
                <a:moveTo>
                  <a:pt x="0" y="0"/>
                </a:moveTo>
                <a:lnTo>
                  <a:pt x="3266551" y="0"/>
                </a:lnTo>
                <a:lnTo>
                  <a:pt x="3266551" y="3256305"/>
                </a:lnTo>
                <a:lnTo>
                  <a:pt x="0" y="3256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5776" y="2209984"/>
            <a:ext cx="10441262" cy="451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4"/>
              </a:lnSpc>
            </a:pPr>
            <a:r>
              <a:rPr lang="en-US" sz="624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VIRTUAL MACHINE SCALE SET</a:t>
            </a:r>
          </a:p>
          <a:p>
            <a:pPr algn="just">
              <a:lnSpc>
                <a:spcPts val="8744"/>
              </a:lnSpc>
            </a:pPr>
            <a:r>
              <a:rPr lang="en-US" b="true" sz="624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FOR DEPLOYING A HIGH AVAILABLE WEBSITE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476205" y="4514251"/>
            <a:ext cx="5204178" cy="3280895"/>
          </a:xfrm>
          <a:custGeom>
            <a:avLst/>
            <a:gdLst/>
            <a:ahLst/>
            <a:cxnLst/>
            <a:rect r="r" b="b" t="t" l="l"/>
            <a:pathLst>
              <a:path h="3280895" w="5204178">
                <a:moveTo>
                  <a:pt x="5204178" y="0"/>
                </a:moveTo>
                <a:lnTo>
                  <a:pt x="0" y="0"/>
                </a:lnTo>
                <a:lnTo>
                  <a:pt x="0" y="3280894"/>
                </a:lnTo>
                <a:lnTo>
                  <a:pt x="5204178" y="3280894"/>
                </a:lnTo>
                <a:lnTo>
                  <a:pt x="520417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05832" y="3420142"/>
            <a:ext cx="3349103" cy="3628195"/>
          </a:xfrm>
          <a:custGeom>
            <a:avLst/>
            <a:gdLst/>
            <a:ahLst/>
            <a:cxnLst/>
            <a:rect r="r" b="b" t="t" l="l"/>
            <a:pathLst>
              <a:path h="3628195" w="3349103">
                <a:moveTo>
                  <a:pt x="0" y="0"/>
                </a:moveTo>
                <a:lnTo>
                  <a:pt x="3349103" y="0"/>
                </a:lnTo>
                <a:lnTo>
                  <a:pt x="3349103" y="3628196"/>
                </a:lnTo>
                <a:lnTo>
                  <a:pt x="0" y="362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11230" y="3113907"/>
            <a:ext cx="12929951" cy="5770605"/>
          </a:xfrm>
          <a:custGeom>
            <a:avLst/>
            <a:gdLst/>
            <a:ahLst/>
            <a:cxnLst/>
            <a:rect r="r" b="b" t="t" l="l"/>
            <a:pathLst>
              <a:path h="5770605" w="12929951">
                <a:moveTo>
                  <a:pt x="0" y="0"/>
                </a:moveTo>
                <a:lnTo>
                  <a:pt x="12929951" y="0"/>
                </a:lnTo>
                <a:lnTo>
                  <a:pt x="12929951" y="5770605"/>
                </a:lnTo>
                <a:lnTo>
                  <a:pt x="0" y="57706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5762" y="1095537"/>
            <a:ext cx="12859594" cy="8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1"/>
              </a:lnSpc>
            </a:pPr>
            <a:r>
              <a:rPr lang="en-US" sz="48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Step6: The Virtual Machine is Deployed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476205" y="4514251"/>
            <a:ext cx="5204178" cy="3280895"/>
          </a:xfrm>
          <a:custGeom>
            <a:avLst/>
            <a:gdLst/>
            <a:ahLst/>
            <a:cxnLst/>
            <a:rect r="r" b="b" t="t" l="l"/>
            <a:pathLst>
              <a:path h="3280895" w="5204178">
                <a:moveTo>
                  <a:pt x="5204178" y="0"/>
                </a:moveTo>
                <a:lnTo>
                  <a:pt x="0" y="0"/>
                </a:lnTo>
                <a:lnTo>
                  <a:pt x="0" y="3280894"/>
                </a:lnTo>
                <a:lnTo>
                  <a:pt x="5204178" y="3280894"/>
                </a:lnTo>
                <a:lnTo>
                  <a:pt x="520417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05832" y="3420142"/>
            <a:ext cx="3349103" cy="3628195"/>
          </a:xfrm>
          <a:custGeom>
            <a:avLst/>
            <a:gdLst/>
            <a:ahLst/>
            <a:cxnLst/>
            <a:rect r="r" b="b" t="t" l="l"/>
            <a:pathLst>
              <a:path h="3628195" w="3349103">
                <a:moveTo>
                  <a:pt x="0" y="0"/>
                </a:moveTo>
                <a:lnTo>
                  <a:pt x="3349103" y="0"/>
                </a:lnTo>
                <a:lnTo>
                  <a:pt x="3349103" y="3628196"/>
                </a:lnTo>
                <a:lnTo>
                  <a:pt x="0" y="362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5269" y="2584139"/>
            <a:ext cx="13321873" cy="5862818"/>
          </a:xfrm>
          <a:custGeom>
            <a:avLst/>
            <a:gdLst/>
            <a:ahLst/>
            <a:cxnLst/>
            <a:rect r="r" b="b" t="t" l="l"/>
            <a:pathLst>
              <a:path h="5862818" w="13321873">
                <a:moveTo>
                  <a:pt x="0" y="0"/>
                </a:moveTo>
                <a:lnTo>
                  <a:pt x="13321873" y="0"/>
                </a:lnTo>
                <a:lnTo>
                  <a:pt x="13321873" y="5862817"/>
                </a:lnTo>
                <a:lnTo>
                  <a:pt x="0" y="5862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253437" y="942975"/>
            <a:ext cx="12859594" cy="8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1"/>
              </a:lnSpc>
            </a:pPr>
            <a:r>
              <a:rPr lang="en-US" sz="48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Step7: The Web site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476205" y="4514251"/>
            <a:ext cx="5204178" cy="3280895"/>
          </a:xfrm>
          <a:custGeom>
            <a:avLst/>
            <a:gdLst/>
            <a:ahLst/>
            <a:cxnLst/>
            <a:rect r="r" b="b" t="t" l="l"/>
            <a:pathLst>
              <a:path h="3280895" w="5204178">
                <a:moveTo>
                  <a:pt x="5204178" y="0"/>
                </a:moveTo>
                <a:lnTo>
                  <a:pt x="0" y="0"/>
                </a:lnTo>
                <a:lnTo>
                  <a:pt x="0" y="3280894"/>
                </a:lnTo>
                <a:lnTo>
                  <a:pt x="5204178" y="3280894"/>
                </a:lnTo>
                <a:lnTo>
                  <a:pt x="520417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05832" y="3420142"/>
            <a:ext cx="3349103" cy="3628195"/>
          </a:xfrm>
          <a:custGeom>
            <a:avLst/>
            <a:gdLst/>
            <a:ahLst/>
            <a:cxnLst/>
            <a:rect r="r" b="b" t="t" l="l"/>
            <a:pathLst>
              <a:path h="3628195" w="3349103">
                <a:moveTo>
                  <a:pt x="0" y="0"/>
                </a:moveTo>
                <a:lnTo>
                  <a:pt x="3349103" y="0"/>
                </a:lnTo>
                <a:lnTo>
                  <a:pt x="3349103" y="3628196"/>
                </a:lnTo>
                <a:lnTo>
                  <a:pt x="0" y="362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11230" y="3113907"/>
            <a:ext cx="12929951" cy="5770605"/>
          </a:xfrm>
          <a:custGeom>
            <a:avLst/>
            <a:gdLst/>
            <a:ahLst/>
            <a:cxnLst/>
            <a:rect r="r" b="b" t="t" l="l"/>
            <a:pathLst>
              <a:path h="5770605" w="12929951">
                <a:moveTo>
                  <a:pt x="0" y="0"/>
                </a:moveTo>
                <a:lnTo>
                  <a:pt x="12929951" y="0"/>
                </a:lnTo>
                <a:lnTo>
                  <a:pt x="12929951" y="5770605"/>
                </a:lnTo>
                <a:lnTo>
                  <a:pt x="0" y="57706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12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5776" y="942975"/>
            <a:ext cx="12859594" cy="170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1"/>
              </a:lnSpc>
            </a:pPr>
            <a:r>
              <a:rPr lang="en-US" sz="48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Step8: The Virtual Machine is Deployed  according to the stress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47241" y="-110963"/>
            <a:ext cx="10670671" cy="244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DEMONSTRATION OF THE PROJECT: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13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10671" y="3483718"/>
            <a:ext cx="5796125" cy="5385289"/>
          </a:xfrm>
          <a:custGeom>
            <a:avLst/>
            <a:gdLst/>
            <a:ahLst/>
            <a:cxnLst/>
            <a:rect r="r" b="b" t="t" l="l"/>
            <a:pathLst>
              <a:path h="5385289" w="5796125">
                <a:moveTo>
                  <a:pt x="0" y="0"/>
                </a:moveTo>
                <a:lnTo>
                  <a:pt x="5796125" y="0"/>
                </a:lnTo>
                <a:lnTo>
                  <a:pt x="5796125" y="5385289"/>
                </a:lnTo>
                <a:lnTo>
                  <a:pt x="0" y="5385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87391" y="2655218"/>
            <a:ext cx="10447565" cy="6603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#!/bin/bash</a:t>
            </a: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Update and upgrade the system</a:t>
            </a: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sudo apt update -y &amp;&amp; sudo apt upgrade -y</a:t>
            </a:r>
          </a:p>
          <a:p>
            <a:pPr algn="ctr">
              <a:lnSpc>
                <a:spcPts val="2605"/>
              </a:lnSpc>
            </a:pP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Install Nginx</a:t>
            </a: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sudo apt install nginx -y</a:t>
            </a:r>
          </a:p>
          <a:p>
            <a:pPr algn="ctr">
              <a:lnSpc>
                <a:spcPts val="2605"/>
              </a:lnSpc>
            </a:pP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Enable Nginx to start on boot</a:t>
            </a: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sudo systemctl enable nginx</a:t>
            </a:r>
          </a:p>
          <a:p>
            <a:pPr algn="ctr">
              <a:lnSpc>
                <a:spcPts val="2605"/>
              </a:lnSpc>
            </a:pP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Start Nginx service</a:t>
            </a: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sudo systemctl start nginx</a:t>
            </a:r>
          </a:p>
          <a:p>
            <a:pPr algn="ctr">
              <a:lnSpc>
                <a:spcPts val="2605"/>
              </a:lnSpc>
            </a:pP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Install stress (for testing purposes)</a:t>
            </a: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sudo apt install stress -y</a:t>
            </a:r>
          </a:p>
          <a:p>
            <a:pPr algn="ctr">
              <a:lnSpc>
                <a:spcPts val="2605"/>
              </a:lnSpc>
            </a:pP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Navigate to the /tmp directory</a:t>
            </a:r>
          </a:p>
          <a:p>
            <a:pPr algn="ctr">
              <a:lnSpc>
                <a:spcPts val="2605"/>
              </a:lnSpc>
            </a:pPr>
            <a:r>
              <a:rPr lang="en-US" sz="18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cd /tmp</a:t>
            </a:r>
          </a:p>
          <a:p>
            <a:pPr algn="ctr">
              <a:lnSpc>
                <a:spcPts val="2605"/>
              </a:lnSpc>
            </a:pPr>
          </a:p>
          <a:p>
            <a:pPr algn="ctr">
              <a:lnSpc>
                <a:spcPts val="260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57160" y="2664743"/>
            <a:ext cx="9772930" cy="4623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</a:pPr>
          </a:p>
          <a:p>
            <a:pPr algn="ctr">
              <a:lnSpc>
                <a:spcPts val="2436"/>
              </a:lnSpc>
            </a:pPr>
            <a:r>
              <a:rPr lang="en-US" sz="17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Clone the repository from GitHub</a:t>
            </a:r>
          </a:p>
          <a:p>
            <a:pPr algn="ctr">
              <a:lnSpc>
                <a:spcPts val="2436"/>
              </a:lnSpc>
            </a:pPr>
            <a:r>
              <a:rPr lang="en-US" sz="17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 clone https://github.com/harisaideepu-cloud/test1.git test1</a:t>
            </a:r>
          </a:p>
          <a:p>
            <a:pPr algn="ctr">
              <a:lnSpc>
                <a:spcPts val="2436"/>
              </a:lnSpc>
            </a:pPr>
          </a:p>
          <a:p>
            <a:pPr algn="ctr">
              <a:lnSpc>
                <a:spcPts val="2436"/>
              </a:lnSpc>
            </a:pPr>
            <a:r>
              <a:rPr lang="en-US" sz="17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Copy the contents to the Nginx web directory</a:t>
            </a:r>
          </a:p>
          <a:p>
            <a:pPr algn="ctr">
              <a:lnSpc>
                <a:spcPts val="2436"/>
              </a:lnSpc>
            </a:pPr>
            <a:r>
              <a:rPr lang="en-US" sz="17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sudo cp -r /tmp/test1/* /var/www/html/</a:t>
            </a:r>
          </a:p>
          <a:p>
            <a:pPr algn="ctr">
              <a:lnSpc>
                <a:spcPts val="2436"/>
              </a:lnSpc>
            </a:pPr>
          </a:p>
          <a:p>
            <a:pPr algn="ctr">
              <a:lnSpc>
                <a:spcPts val="2436"/>
              </a:lnSpc>
            </a:pPr>
            <a:r>
              <a:rPr lang="en-US" sz="17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Change ownership to www-data user and group (for Nginx)</a:t>
            </a:r>
          </a:p>
          <a:p>
            <a:pPr algn="ctr">
              <a:lnSpc>
                <a:spcPts val="2436"/>
              </a:lnSpc>
            </a:pPr>
            <a:r>
              <a:rPr lang="en-US" sz="17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sudo chown -R www-data:www-data /var/www/html/</a:t>
            </a:r>
          </a:p>
          <a:p>
            <a:pPr algn="ctr">
              <a:lnSpc>
                <a:spcPts val="2436"/>
              </a:lnSpc>
            </a:pPr>
          </a:p>
          <a:p>
            <a:pPr algn="ctr">
              <a:lnSpc>
                <a:spcPts val="2436"/>
              </a:lnSpc>
            </a:pPr>
            <a:r>
              <a:rPr lang="en-US" sz="17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Set proper permissions for the web directory</a:t>
            </a:r>
          </a:p>
          <a:p>
            <a:pPr algn="ctr">
              <a:lnSpc>
                <a:spcPts val="2436"/>
              </a:lnSpc>
            </a:pPr>
            <a:r>
              <a:rPr lang="en-US" sz="17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sudo chmod -R 755 /var/www/html/</a:t>
            </a:r>
          </a:p>
          <a:p>
            <a:pPr algn="ctr">
              <a:lnSpc>
                <a:spcPts val="2436"/>
              </a:lnSpc>
            </a:pPr>
          </a:p>
          <a:p>
            <a:pPr algn="ctr">
              <a:lnSpc>
                <a:spcPts val="2436"/>
              </a:lnSpc>
            </a:pPr>
            <a:r>
              <a:rPr lang="en-US" sz="17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Restart Nginx to apply changes</a:t>
            </a:r>
          </a:p>
          <a:p>
            <a:pPr algn="ctr">
              <a:lnSpc>
                <a:spcPts val="2436"/>
              </a:lnSpc>
            </a:pPr>
            <a:r>
              <a:rPr lang="en-US" sz="174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sudo systemctl restart nginx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483371" y="2330612"/>
            <a:ext cx="0" cy="64922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776" y="4082129"/>
            <a:ext cx="4733345" cy="5597905"/>
          </a:xfrm>
          <a:custGeom>
            <a:avLst/>
            <a:gdLst/>
            <a:ahLst/>
            <a:cxnLst/>
            <a:rect r="r" b="b" t="t" l="l"/>
            <a:pathLst>
              <a:path h="5597905" w="4733345">
                <a:moveTo>
                  <a:pt x="0" y="0"/>
                </a:moveTo>
                <a:lnTo>
                  <a:pt x="4733345" y="0"/>
                </a:lnTo>
                <a:lnTo>
                  <a:pt x="4733345" y="5597904"/>
                </a:lnTo>
                <a:lnTo>
                  <a:pt x="0" y="559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00010" y="2536214"/>
            <a:ext cx="2773929" cy="2209962"/>
          </a:xfrm>
          <a:custGeom>
            <a:avLst/>
            <a:gdLst/>
            <a:ahLst/>
            <a:cxnLst/>
            <a:rect r="r" b="b" t="t" l="l"/>
            <a:pathLst>
              <a:path h="2209962" w="2773929">
                <a:moveTo>
                  <a:pt x="0" y="0"/>
                </a:moveTo>
                <a:lnTo>
                  <a:pt x="2773929" y="0"/>
                </a:lnTo>
                <a:lnTo>
                  <a:pt x="2773929" y="2209962"/>
                </a:lnTo>
                <a:lnTo>
                  <a:pt x="0" y="2209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07479" y="355600"/>
            <a:ext cx="7761558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CONCLUSION: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73939" y="2608224"/>
            <a:ext cx="11285361" cy="642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8650" indent="-279325" lvl="1">
              <a:lnSpc>
                <a:spcPts val="3622"/>
              </a:lnSpc>
              <a:buFont typeface="Arial"/>
              <a:buChar char="•"/>
            </a:pPr>
            <a:r>
              <a:rPr lang="en-US" b="true" sz="258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Virtual Machine Scale Sets (VMSS) automatically scale virtual machines based on traffic.</a:t>
            </a:r>
          </a:p>
          <a:p>
            <a:pPr algn="just" marL="558650" indent="-279325" lvl="1">
              <a:lnSpc>
                <a:spcPts val="3622"/>
              </a:lnSpc>
              <a:buFont typeface="Arial"/>
              <a:buChar char="•"/>
            </a:pPr>
            <a:r>
              <a:rPr lang="en-US" b="true" sz="258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Deploying VMs across availability zones ensures fault tolerance and high reliability.</a:t>
            </a:r>
          </a:p>
          <a:p>
            <a:pPr algn="just" marL="558650" indent="-279325" lvl="1">
              <a:lnSpc>
                <a:spcPts val="3622"/>
              </a:lnSpc>
              <a:buFont typeface="Arial"/>
              <a:buChar char="•"/>
            </a:pPr>
            <a:r>
              <a:rPr lang="en-US" b="true" sz="258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load balancer evenly distributes traffic and monitors the health of VM instances.</a:t>
            </a:r>
          </a:p>
          <a:p>
            <a:pPr algn="just" marL="558650" indent="-279325" lvl="1">
              <a:lnSpc>
                <a:spcPts val="3622"/>
              </a:lnSpc>
              <a:buFont typeface="Arial"/>
              <a:buChar char="•"/>
            </a:pPr>
            <a:r>
              <a:rPr lang="en-US" b="true" sz="258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Autoscaling optimizes resource usage, reducing operational costs during low demand.</a:t>
            </a:r>
          </a:p>
          <a:p>
            <a:pPr algn="just" marL="558650" indent="-279325" lvl="1">
              <a:lnSpc>
                <a:spcPts val="3622"/>
              </a:lnSpc>
              <a:buFont typeface="Arial"/>
              <a:buChar char="•"/>
            </a:pPr>
            <a:r>
              <a:rPr lang="en-US" b="true" sz="258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Centralized management simplifies updates and maintenance across all VMs.</a:t>
            </a:r>
          </a:p>
          <a:p>
            <a:pPr algn="just" marL="558650" indent="-279325" lvl="1">
              <a:lnSpc>
                <a:spcPts val="3622"/>
              </a:lnSpc>
              <a:buFont typeface="Arial"/>
              <a:buChar char="•"/>
            </a:pPr>
            <a:r>
              <a:rPr lang="en-US" b="true" sz="258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Ensures a scalable and resilient infrastructure for hosting websites or applications.</a:t>
            </a:r>
          </a:p>
          <a:p>
            <a:pPr algn="just" marL="558650" indent="-279325" lvl="1">
              <a:lnSpc>
                <a:spcPts val="3622"/>
              </a:lnSpc>
              <a:buFont typeface="Arial"/>
              <a:buChar char="•"/>
            </a:pPr>
            <a:r>
              <a:rPr lang="en-US" b="true" sz="2587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Supports high performance, even during traffic spikes.fficiently handles dynamic workloads with minimal manual intervention.</a:t>
            </a:r>
          </a:p>
          <a:p>
            <a:pPr algn="just">
              <a:lnSpc>
                <a:spcPts val="362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8042" y="3229030"/>
            <a:ext cx="14851916" cy="2876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31"/>
              </a:lnSpc>
            </a:pPr>
            <a:r>
              <a:rPr lang="en-US" b="true" sz="16808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581" y="1379066"/>
            <a:ext cx="9547386" cy="244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TEAM MEMBERS:</a:t>
            </a:r>
          </a:p>
          <a:p>
            <a:pPr algn="l">
              <a:lnSpc>
                <a:spcPts val="9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53418" y="1028700"/>
            <a:ext cx="6030377" cy="8445083"/>
          </a:xfrm>
          <a:custGeom>
            <a:avLst/>
            <a:gdLst/>
            <a:ahLst/>
            <a:cxnLst/>
            <a:rect r="r" b="b" t="t" l="l"/>
            <a:pathLst>
              <a:path h="8445083" w="6030377">
                <a:moveTo>
                  <a:pt x="0" y="0"/>
                </a:moveTo>
                <a:lnTo>
                  <a:pt x="6030377" y="0"/>
                </a:lnTo>
                <a:lnTo>
                  <a:pt x="6030377" y="8445083"/>
                </a:lnTo>
                <a:lnTo>
                  <a:pt x="0" y="844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7505" y="2912219"/>
            <a:ext cx="6030377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G.V.Uday Kumar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K.Sai Dixith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 Pavani Rasagna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G.Indrani</a:t>
            </a:r>
          </a:p>
          <a:p>
            <a:pPr algn="just">
              <a:lnSpc>
                <a:spcPts val="72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093376" y="8098386"/>
            <a:ext cx="5857371" cy="114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8"/>
              </a:lnSpc>
            </a:pPr>
            <a:r>
              <a:rPr lang="en-US" sz="331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Guided By:</a:t>
            </a:r>
          </a:p>
          <a:p>
            <a:pPr algn="just">
              <a:lnSpc>
                <a:spcPts val="4638"/>
              </a:lnSpc>
            </a:pPr>
            <a:r>
              <a:rPr lang="en-US" sz="331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Mr.Hari(magic bus trainer)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62730" y="2947208"/>
            <a:ext cx="9833514" cy="5915237"/>
            <a:chOff x="0" y="0"/>
            <a:chExt cx="2589897" cy="15579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9897" cy="1557922"/>
            </a:xfrm>
            <a:custGeom>
              <a:avLst/>
              <a:gdLst/>
              <a:ahLst/>
              <a:cxnLst/>
              <a:rect r="r" b="b" t="t" l="l"/>
              <a:pathLst>
                <a:path h="1557922" w="2589897">
                  <a:moveTo>
                    <a:pt x="18895" y="0"/>
                  </a:moveTo>
                  <a:lnTo>
                    <a:pt x="2571001" y="0"/>
                  </a:lnTo>
                  <a:cubicBezTo>
                    <a:pt x="2581437" y="0"/>
                    <a:pt x="2589897" y="8460"/>
                    <a:pt x="2589897" y="18895"/>
                  </a:cubicBezTo>
                  <a:lnTo>
                    <a:pt x="2589897" y="1539027"/>
                  </a:lnTo>
                  <a:cubicBezTo>
                    <a:pt x="2589897" y="1549463"/>
                    <a:pt x="2581437" y="1557922"/>
                    <a:pt x="2571001" y="1557922"/>
                  </a:cubicBezTo>
                  <a:lnTo>
                    <a:pt x="18895" y="1557922"/>
                  </a:lnTo>
                  <a:cubicBezTo>
                    <a:pt x="8460" y="1557922"/>
                    <a:pt x="0" y="1549463"/>
                    <a:pt x="0" y="1539027"/>
                  </a:cubicBezTo>
                  <a:lnTo>
                    <a:pt x="0" y="18895"/>
                  </a:lnTo>
                  <a:cubicBezTo>
                    <a:pt x="0" y="8460"/>
                    <a:pt x="8460" y="0"/>
                    <a:pt x="188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589897" cy="1634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31062" y="1038387"/>
            <a:ext cx="10644926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PROJECT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2730" y="3210087"/>
            <a:ext cx="9295210" cy="593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4812" indent="-332406" lvl="1">
              <a:lnSpc>
                <a:spcPts val="3356"/>
              </a:lnSpc>
              <a:buFont typeface="Arial"/>
              <a:buChar char="•"/>
            </a:pPr>
            <a:r>
              <a:rPr lang="en-US" b="true" sz="3079" spc="-12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Create a Virtual Machine Scale Set (VMSS):</a:t>
            </a:r>
            <a:r>
              <a:rPr lang="en-US" sz="3079" spc="-12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Set up a VMSS in Azure to manage multiple identical virtual machines.</a:t>
            </a:r>
          </a:p>
          <a:p>
            <a:pPr algn="just" marL="664812" indent="-332406" lvl="1">
              <a:lnSpc>
                <a:spcPts val="3356"/>
              </a:lnSpc>
              <a:buFont typeface="Arial"/>
              <a:buChar char="•"/>
            </a:pPr>
            <a:r>
              <a:rPr lang="en-US" b="true" sz="3079" spc="-12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Configure Autoscaling: </a:t>
            </a:r>
            <a:r>
              <a:rPr lang="en-US" sz="3079" spc="-12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autoscaling rules to adjust the number of VMs based on traffic or workload.</a:t>
            </a:r>
          </a:p>
          <a:p>
            <a:pPr algn="just" marL="664812" indent="-332406" lvl="1">
              <a:lnSpc>
                <a:spcPts val="3356"/>
              </a:lnSpc>
              <a:buFont typeface="Arial"/>
              <a:buChar char="•"/>
            </a:pPr>
            <a:r>
              <a:rPr lang="en-US" b="true" sz="3079" spc="-12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Add a Load Balancer:</a:t>
            </a:r>
            <a:r>
              <a:rPr lang="en-US" sz="3079" spc="-12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Attach an Azure Load Balancer to distribute traffic evenly and monitor instance health.</a:t>
            </a:r>
          </a:p>
          <a:p>
            <a:pPr algn="just" marL="664812" indent="-332406" lvl="1">
              <a:lnSpc>
                <a:spcPts val="3356"/>
              </a:lnSpc>
              <a:buFont typeface="Arial"/>
              <a:buChar char="•"/>
            </a:pPr>
            <a:r>
              <a:rPr lang="en-US" b="true" sz="3079" spc="-12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Ensure Redundancy:</a:t>
            </a:r>
            <a:r>
              <a:rPr lang="en-US" sz="3079" spc="-12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Deploy VMs across multiple availability zones for fault tolerance and high availability.</a:t>
            </a:r>
          </a:p>
          <a:p>
            <a:pPr algn="just" marL="664812" indent="-332406" lvl="1">
              <a:lnSpc>
                <a:spcPts val="3356"/>
              </a:lnSpc>
              <a:buFont typeface="Arial"/>
              <a:buChar char="•"/>
            </a:pPr>
            <a:r>
              <a:rPr lang="en-US" b="true" sz="3079" spc="-12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Deploy the Website:</a:t>
            </a:r>
            <a:r>
              <a:rPr lang="en-US" sz="3079" spc="-12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Install your web server and application, secure the environment, and set up DNS for your domain.</a:t>
            </a:r>
          </a:p>
          <a:p>
            <a:pPr algn="just" marL="0" indent="0" lvl="0">
              <a:lnSpc>
                <a:spcPts val="3356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4842523"/>
            <a:ext cx="5696587" cy="3305368"/>
          </a:xfrm>
          <a:custGeom>
            <a:avLst/>
            <a:gdLst/>
            <a:ahLst/>
            <a:cxnLst/>
            <a:rect r="r" b="b" t="t" l="l"/>
            <a:pathLst>
              <a:path h="3305368" w="5696587">
                <a:moveTo>
                  <a:pt x="0" y="0"/>
                </a:moveTo>
                <a:lnTo>
                  <a:pt x="5696587" y="0"/>
                </a:lnTo>
                <a:lnTo>
                  <a:pt x="5696587" y="3305368"/>
                </a:lnTo>
                <a:lnTo>
                  <a:pt x="0" y="3305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476205" y="4514251"/>
            <a:ext cx="5204178" cy="3280895"/>
          </a:xfrm>
          <a:custGeom>
            <a:avLst/>
            <a:gdLst/>
            <a:ahLst/>
            <a:cxnLst/>
            <a:rect r="r" b="b" t="t" l="l"/>
            <a:pathLst>
              <a:path h="3280895" w="5204178">
                <a:moveTo>
                  <a:pt x="5204178" y="0"/>
                </a:moveTo>
                <a:lnTo>
                  <a:pt x="0" y="0"/>
                </a:lnTo>
                <a:lnTo>
                  <a:pt x="0" y="3280894"/>
                </a:lnTo>
                <a:lnTo>
                  <a:pt x="5204178" y="3280894"/>
                </a:lnTo>
                <a:lnTo>
                  <a:pt x="520417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05832" y="3420142"/>
            <a:ext cx="3349103" cy="3628195"/>
          </a:xfrm>
          <a:custGeom>
            <a:avLst/>
            <a:gdLst/>
            <a:ahLst/>
            <a:cxnLst/>
            <a:rect r="r" b="b" t="t" l="l"/>
            <a:pathLst>
              <a:path h="3628195" w="3349103">
                <a:moveTo>
                  <a:pt x="0" y="0"/>
                </a:moveTo>
                <a:lnTo>
                  <a:pt x="3349103" y="0"/>
                </a:lnTo>
                <a:lnTo>
                  <a:pt x="3349103" y="3628196"/>
                </a:lnTo>
                <a:lnTo>
                  <a:pt x="0" y="362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87832" y="2867449"/>
            <a:ext cx="13548118" cy="6511564"/>
          </a:xfrm>
          <a:custGeom>
            <a:avLst/>
            <a:gdLst/>
            <a:ahLst/>
            <a:cxnLst/>
            <a:rect r="r" b="b" t="t" l="l"/>
            <a:pathLst>
              <a:path h="6511564" w="13548118">
                <a:moveTo>
                  <a:pt x="0" y="0"/>
                </a:moveTo>
                <a:lnTo>
                  <a:pt x="13548118" y="0"/>
                </a:lnTo>
                <a:lnTo>
                  <a:pt x="13548118" y="6511564"/>
                </a:lnTo>
                <a:lnTo>
                  <a:pt x="0" y="65115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07540" y="355600"/>
            <a:ext cx="9621796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spc="707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IMPLEMENTATION: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77173" y="9686602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9893" y="1861971"/>
            <a:ext cx="72729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-1: creating VMSS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476205" y="4514251"/>
            <a:ext cx="5204178" cy="3280895"/>
          </a:xfrm>
          <a:custGeom>
            <a:avLst/>
            <a:gdLst/>
            <a:ahLst/>
            <a:cxnLst/>
            <a:rect r="r" b="b" t="t" l="l"/>
            <a:pathLst>
              <a:path h="3280895" w="5204178">
                <a:moveTo>
                  <a:pt x="5204178" y="0"/>
                </a:moveTo>
                <a:lnTo>
                  <a:pt x="0" y="0"/>
                </a:lnTo>
                <a:lnTo>
                  <a:pt x="0" y="3280894"/>
                </a:lnTo>
                <a:lnTo>
                  <a:pt x="5204178" y="3280894"/>
                </a:lnTo>
                <a:lnTo>
                  <a:pt x="520417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05832" y="3420142"/>
            <a:ext cx="3349103" cy="3628195"/>
          </a:xfrm>
          <a:custGeom>
            <a:avLst/>
            <a:gdLst/>
            <a:ahLst/>
            <a:cxnLst/>
            <a:rect r="r" b="b" t="t" l="l"/>
            <a:pathLst>
              <a:path h="3628195" w="3349103">
                <a:moveTo>
                  <a:pt x="0" y="0"/>
                </a:moveTo>
                <a:lnTo>
                  <a:pt x="3349103" y="0"/>
                </a:lnTo>
                <a:lnTo>
                  <a:pt x="3349103" y="3628196"/>
                </a:lnTo>
                <a:lnTo>
                  <a:pt x="0" y="362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13499" y="2612484"/>
            <a:ext cx="13084230" cy="5806127"/>
          </a:xfrm>
          <a:custGeom>
            <a:avLst/>
            <a:gdLst/>
            <a:ahLst/>
            <a:cxnLst/>
            <a:rect r="r" b="b" t="t" l="l"/>
            <a:pathLst>
              <a:path h="5806127" w="13084230">
                <a:moveTo>
                  <a:pt x="0" y="0"/>
                </a:moveTo>
                <a:lnTo>
                  <a:pt x="13084230" y="0"/>
                </a:lnTo>
                <a:lnTo>
                  <a:pt x="13084230" y="5806127"/>
                </a:lnTo>
                <a:lnTo>
                  <a:pt x="0" y="5806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5493" y="690090"/>
            <a:ext cx="102591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Step2: Applying Load Balancing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476205" y="4514251"/>
            <a:ext cx="5204178" cy="3280895"/>
          </a:xfrm>
          <a:custGeom>
            <a:avLst/>
            <a:gdLst/>
            <a:ahLst/>
            <a:cxnLst/>
            <a:rect r="r" b="b" t="t" l="l"/>
            <a:pathLst>
              <a:path h="3280895" w="5204178">
                <a:moveTo>
                  <a:pt x="5204178" y="0"/>
                </a:moveTo>
                <a:lnTo>
                  <a:pt x="0" y="0"/>
                </a:lnTo>
                <a:lnTo>
                  <a:pt x="0" y="3280894"/>
                </a:lnTo>
                <a:lnTo>
                  <a:pt x="5204178" y="3280894"/>
                </a:lnTo>
                <a:lnTo>
                  <a:pt x="520417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05832" y="3420142"/>
            <a:ext cx="3349103" cy="3628195"/>
          </a:xfrm>
          <a:custGeom>
            <a:avLst/>
            <a:gdLst/>
            <a:ahLst/>
            <a:cxnLst/>
            <a:rect r="r" b="b" t="t" l="l"/>
            <a:pathLst>
              <a:path h="3628195" w="3349103">
                <a:moveTo>
                  <a:pt x="0" y="0"/>
                </a:moveTo>
                <a:lnTo>
                  <a:pt x="3349103" y="0"/>
                </a:lnTo>
                <a:lnTo>
                  <a:pt x="3349103" y="3628196"/>
                </a:lnTo>
                <a:lnTo>
                  <a:pt x="0" y="362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30081" y="2581002"/>
            <a:ext cx="12892249" cy="6524736"/>
          </a:xfrm>
          <a:custGeom>
            <a:avLst/>
            <a:gdLst/>
            <a:ahLst/>
            <a:cxnLst/>
            <a:rect r="r" b="b" t="t" l="l"/>
            <a:pathLst>
              <a:path h="6524736" w="12892249">
                <a:moveTo>
                  <a:pt x="0" y="0"/>
                </a:moveTo>
                <a:lnTo>
                  <a:pt x="12892249" y="0"/>
                </a:lnTo>
                <a:lnTo>
                  <a:pt x="12892249" y="6524736"/>
                </a:lnTo>
                <a:lnTo>
                  <a:pt x="0" y="6524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059" y="801704"/>
            <a:ext cx="120635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Step3: Applying Stress in Power shell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476205" y="4514251"/>
            <a:ext cx="5204178" cy="3280895"/>
          </a:xfrm>
          <a:custGeom>
            <a:avLst/>
            <a:gdLst/>
            <a:ahLst/>
            <a:cxnLst/>
            <a:rect r="r" b="b" t="t" l="l"/>
            <a:pathLst>
              <a:path h="3280895" w="5204178">
                <a:moveTo>
                  <a:pt x="5204178" y="0"/>
                </a:moveTo>
                <a:lnTo>
                  <a:pt x="0" y="0"/>
                </a:lnTo>
                <a:lnTo>
                  <a:pt x="0" y="3280894"/>
                </a:lnTo>
                <a:lnTo>
                  <a:pt x="5204178" y="3280894"/>
                </a:lnTo>
                <a:lnTo>
                  <a:pt x="520417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05832" y="3420142"/>
            <a:ext cx="3349103" cy="3628195"/>
          </a:xfrm>
          <a:custGeom>
            <a:avLst/>
            <a:gdLst/>
            <a:ahLst/>
            <a:cxnLst/>
            <a:rect r="r" b="b" t="t" l="l"/>
            <a:pathLst>
              <a:path h="3628195" w="3349103">
                <a:moveTo>
                  <a:pt x="0" y="0"/>
                </a:moveTo>
                <a:lnTo>
                  <a:pt x="3349103" y="0"/>
                </a:lnTo>
                <a:lnTo>
                  <a:pt x="3349103" y="3628196"/>
                </a:lnTo>
                <a:lnTo>
                  <a:pt x="0" y="362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19687" y="2623365"/>
            <a:ext cx="11174337" cy="6876362"/>
          </a:xfrm>
          <a:custGeom>
            <a:avLst/>
            <a:gdLst/>
            <a:ahLst/>
            <a:cxnLst/>
            <a:rect r="r" b="b" t="t" l="l"/>
            <a:pathLst>
              <a:path h="6876362" w="11174337">
                <a:moveTo>
                  <a:pt x="0" y="0"/>
                </a:moveTo>
                <a:lnTo>
                  <a:pt x="11174337" y="0"/>
                </a:lnTo>
                <a:lnTo>
                  <a:pt x="11174337" y="6876362"/>
                </a:lnTo>
                <a:lnTo>
                  <a:pt x="0" y="68763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60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674" y="251645"/>
            <a:ext cx="11352802" cy="170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1"/>
              </a:lnSpc>
            </a:pPr>
            <a:r>
              <a:rPr lang="en-US" sz="48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Step4: After applying the stress the initial metrics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476205" y="4514251"/>
            <a:ext cx="5204178" cy="3280895"/>
          </a:xfrm>
          <a:custGeom>
            <a:avLst/>
            <a:gdLst/>
            <a:ahLst/>
            <a:cxnLst/>
            <a:rect r="r" b="b" t="t" l="l"/>
            <a:pathLst>
              <a:path h="3280895" w="5204178">
                <a:moveTo>
                  <a:pt x="5204178" y="0"/>
                </a:moveTo>
                <a:lnTo>
                  <a:pt x="0" y="0"/>
                </a:lnTo>
                <a:lnTo>
                  <a:pt x="0" y="3280894"/>
                </a:lnTo>
                <a:lnTo>
                  <a:pt x="5204178" y="3280894"/>
                </a:lnTo>
                <a:lnTo>
                  <a:pt x="520417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05832" y="3420142"/>
            <a:ext cx="3349103" cy="3628195"/>
          </a:xfrm>
          <a:custGeom>
            <a:avLst/>
            <a:gdLst/>
            <a:ahLst/>
            <a:cxnLst/>
            <a:rect r="r" b="b" t="t" l="l"/>
            <a:pathLst>
              <a:path h="3628195" w="3349103">
                <a:moveTo>
                  <a:pt x="0" y="0"/>
                </a:moveTo>
                <a:lnTo>
                  <a:pt x="3349103" y="0"/>
                </a:lnTo>
                <a:lnTo>
                  <a:pt x="3349103" y="3628196"/>
                </a:lnTo>
                <a:lnTo>
                  <a:pt x="0" y="362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76360" y="2924309"/>
            <a:ext cx="11174337" cy="6876362"/>
          </a:xfrm>
          <a:custGeom>
            <a:avLst/>
            <a:gdLst/>
            <a:ahLst/>
            <a:cxnLst/>
            <a:rect r="r" b="b" t="t" l="l"/>
            <a:pathLst>
              <a:path h="6876362" w="11174337">
                <a:moveTo>
                  <a:pt x="0" y="0"/>
                </a:moveTo>
                <a:lnTo>
                  <a:pt x="11174337" y="0"/>
                </a:lnTo>
                <a:lnTo>
                  <a:pt x="11174337" y="6876362"/>
                </a:lnTo>
                <a:lnTo>
                  <a:pt x="0" y="68763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60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772511"/>
            <a:ext cx="11352802" cy="170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1"/>
              </a:lnSpc>
            </a:pPr>
            <a:r>
              <a:rPr lang="en-US" sz="48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Step5: After  the  timeout the stress  metrics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5357" y="-412708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291" y="-8761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243625" y="7048338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78674" y="6362490"/>
            <a:ext cx="8928900" cy="8928900"/>
          </a:xfrm>
          <a:custGeom>
            <a:avLst/>
            <a:gdLst/>
            <a:ahLst/>
            <a:cxnLst/>
            <a:rect r="r" b="b" t="t" l="l"/>
            <a:pathLst>
              <a:path h="8928900" w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476205" y="4514251"/>
            <a:ext cx="5204178" cy="3280895"/>
          </a:xfrm>
          <a:custGeom>
            <a:avLst/>
            <a:gdLst/>
            <a:ahLst/>
            <a:cxnLst/>
            <a:rect r="r" b="b" t="t" l="l"/>
            <a:pathLst>
              <a:path h="3280895" w="5204178">
                <a:moveTo>
                  <a:pt x="5204178" y="0"/>
                </a:moveTo>
                <a:lnTo>
                  <a:pt x="0" y="0"/>
                </a:lnTo>
                <a:lnTo>
                  <a:pt x="0" y="3280894"/>
                </a:lnTo>
                <a:lnTo>
                  <a:pt x="5204178" y="3280894"/>
                </a:lnTo>
                <a:lnTo>
                  <a:pt x="520417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05832" y="3420142"/>
            <a:ext cx="3349103" cy="3628195"/>
          </a:xfrm>
          <a:custGeom>
            <a:avLst/>
            <a:gdLst/>
            <a:ahLst/>
            <a:cxnLst/>
            <a:rect r="r" b="b" t="t" l="l"/>
            <a:pathLst>
              <a:path h="3628195" w="3349103">
                <a:moveTo>
                  <a:pt x="0" y="0"/>
                </a:moveTo>
                <a:lnTo>
                  <a:pt x="3349103" y="0"/>
                </a:lnTo>
                <a:lnTo>
                  <a:pt x="3349103" y="3628196"/>
                </a:lnTo>
                <a:lnTo>
                  <a:pt x="0" y="3628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70705" y="2691652"/>
            <a:ext cx="13084230" cy="6566648"/>
          </a:xfrm>
          <a:custGeom>
            <a:avLst/>
            <a:gdLst/>
            <a:ahLst/>
            <a:cxnLst/>
            <a:rect r="r" b="b" t="t" l="l"/>
            <a:pathLst>
              <a:path h="6566648" w="13084230">
                <a:moveTo>
                  <a:pt x="0" y="0"/>
                </a:moveTo>
                <a:lnTo>
                  <a:pt x="13084230" y="0"/>
                </a:lnTo>
                <a:lnTo>
                  <a:pt x="13084230" y="6566648"/>
                </a:lnTo>
                <a:lnTo>
                  <a:pt x="0" y="6566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46956" y="9277350"/>
            <a:ext cx="912344" cy="22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743"/>
              </a:lnSpc>
              <a:spcBef>
                <a:spcPct val="0"/>
              </a:spcBef>
            </a:pPr>
            <a:r>
              <a:rPr lang="en-US" b="true" sz="1599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5276" y="567885"/>
            <a:ext cx="11352802" cy="1694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51"/>
              </a:lnSpc>
            </a:pPr>
            <a:r>
              <a:rPr lang="en-US" sz="48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Step5: After  the  timeout the stress  metrics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DAGcbU0cLMs</dc:identifier>
  <dcterms:modified xsi:type="dcterms:W3CDTF">2011-08-01T06:04:30Z</dcterms:modified>
  <cp:revision>1</cp:revision>
  <dc:title>Blue and Purple Modern Computer Presentation</dc:title>
</cp:coreProperties>
</file>